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2"/>
    <p:restoredTop sz="94689"/>
  </p:normalViewPr>
  <p:slideViewPr>
    <p:cSldViewPr>
      <p:cViewPr varScale="1">
        <p:scale>
          <a:sx n="68" d="100"/>
          <a:sy n="68" d="100"/>
        </p:scale>
        <p:origin x="3522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116EAFF7-4E05-AABD-3A5C-A5A11079932D}"/>
              </a:ext>
            </a:extLst>
          </p:cNvPr>
          <p:cNvSpPr/>
          <p:nvPr userDrawn="1"/>
        </p:nvSpPr>
        <p:spPr>
          <a:xfrm>
            <a:off x="278146" y="282347"/>
            <a:ext cx="7000208" cy="10128707"/>
          </a:xfrm>
          <a:prstGeom prst="roundRect">
            <a:avLst>
              <a:gd name="adj" fmla="val 3733"/>
            </a:avLst>
          </a:prstGeom>
          <a:noFill/>
          <a:ln w="12700">
            <a:solidFill>
              <a:srgbClr val="4E5E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400D035-0BFA-F613-3C4C-05B74172DD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303" y="774700"/>
            <a:ext cx="1139893" cy="1410616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69999" y="288003"/>
            <a:ext cx="7002145" cy="10116185"/>
          </a:xfrm>
          <a:custGeom>
            <a:avLst/>
            <a:gdLst/>
            <a:ahLst/>
            <a:cxnLst/>
            <a:rect l="l" t="t" r="r" b="b"/>
            <a:pathLst>
              <a:path w="7002145" h="10116185">
                <a:moveTo>
                  <a:pt x="254000" y="0"/>
                </a:moveTo>
                <a:lnTo>
                  <a:pt x="208342" y="4092"/>
                </a:lnTo>
                <a:lnTo>
                  <a:pt x="165369" y="15890"/>
                </a:lnTo>
                <a:lnTo>
                  <a:pt x="125799" y="34677"/>
                </a:lnTo>
                <a:lnTo>
                  <a:pt x="90349" y="59736"/>
                </a:lnTo>
                <a:lnTo>
                  <a:pt x="59736" y="90349"/>
                </a:lnTo>
                <a:lnTo>
                  <a:pt x="34677" y="125799"/>
                </a:lnTo>
                <a:lnTo>
                  <a:pt x="15890" y="165369"/>
                </a:lnTo>
                <a:lnTo>
                  <a:pt x="4092" y="208342"/>
                </a:lnTo>
                <a:lnTo>
                  <a:pt x="0" y="254000"/>
                </a:lnTo>
                <a:lnTo>
                  <a:pt x="0" y="9862007"/>
                </a:lnTo>
                <a:lnTo>
                  <a:pt x="4092" y="9907661"/>
                </a:lnTo>
                <a:lnTo>
                  <a:pt x="15890" y="9950632"/>
                </a:lnTo>
                <a:lnTo>
                  <a:pt x="34677" y="9990201"/>
                </a:lnTo>
                <a:lnTo>
                  <a:pt x="59736" y="10025652"/>
                </a:lnTo>
                <a:lnTo>
                  <a:pt x="90349" y="10056266"/>
                </a:lnTo>
                <a:lnTo>
                  <a:pt x="125799" y="10081326"/>
                </a:lnTo>
                <a:lnTo>
                  <a:pt x="165369" y="10100115"/>
                </a:lnTo>
                <a:lnTo>
                  <a:pt x="208342" y="10111914"/>
                </a:lnTo>
                <a:lnTo>
                  <a:pt x="254000" y="10116007"/>
                </a:lnTo>
                <a:lnTo>
                  <a:pt x="6748005" y="10116007"/>
                </a:lnTo>
                <a:lnTo>
                  <a:pt x="6793659" y="10111914"/>
                </a:lnTo>
                <a:lnTo>
                  <a:pt x="6836630" y="10100115"/>
                </a:lnTo>
                <a:lnTo>
                  <a:pt x="6876200" y="10081326"/>
                </a:lnTo>
                <a:lnTo>
                  <a:pt x="6911650" y="10056266"/>
                </a:lnTo>
                <a:lnTo>
                  <a:pt x="6942264" y="10025652"/>
                </a:lnTo>
                <a:lnTo>
                  <a:pt x="6967324" y="9990201"/>
                </a:lnTo>
                <a:lnTo>
                  <a:pt x="6986113" y="9950632"/>
                </a:lnTo>
                <a:lnTo>
                  <a:pt x="6997912" y="9907661"/>
                </a:lnTo>
                <a:lnTo>
                  <a:pt x="7002005" y="9862007"/>
                </a:lnTo>
                <a:lnTo>
                  <a:pt x="7002005" y="254000"/>
                </a:lnTo>
                <a:lnTo>
                  <a:pt x="6997912" y="208342"/>
                </a:lnTo>
                <a:lnTo>
                  <a:pt x="6986113" y="165369"/>
                </a:lnTo>
                <a:lnTo>
                  <a:pt x="6967324" y="125799"/>
                </a:lnTo>
                <a:lnTo>
                  <a:pt x="6942264" y="90349"/>
                </a:lnTo>
                <a:lnTo>
                  <a:pt x="6911650" y="59736"/>
                </a:lnTo>
                <a:lnTo>
                  <a:pt x="6876200" y="34677"/>
                </a:lnTo>
                <a:lnTo>
                  <a:pt x="6836630" y="15890"/>
                </a:lnTo>
                <a:lnTo>
                  <a:pt x="6793659" y="4092"/>
                </a:lnTo>
                <a:lnTo>
                  <a:pt x="6748005" y="0"/>
                </a:lnTo>
                <a:lnTo>
                  <a:pt x="254000" y="0"/>
                </a:lnTo>
                <a:close/>
              </a:path>
            </a:pathLst>
          </a:custGeom>
          <a:ln w="12700">
            <a:solidFill>
              <a:srgbClr val="495F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7725" y="2597862"/>
            <a:ext cx="2867398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4019" y="3362402"/>
            <a:ext cx="5312410" cy="6558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E5E33"/>
                </a:solidFill>
                <a:latin typeface="Canela"/>
                <a:cs typeface="Canel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MENÙ</a:t>
            </a:r>
            <a:r>
              <a:rPr spc="195" dirty="0"/>
              <a:t> </a:t>
            </a:r>
            <a:r>
              <a:rPr spc="-10" dirty="0"/>
              <a:t>CERIMONIE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77850" y="3362402"/>
            <a:ext cx="6553199" cy="66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Proposta</a:t>
            </a:r>
            <a:r>
              <a:rPr spc="-15" dirty="0"/>
              <a:t> </a:t>
            </a:r>
            <a:r>
              <a:rPr spc="-50" dirty="0"/>
              <a:t>1</a:t>
            </a:r>
          </a:p>
          <a:p>
            <a:pPr algn="ctr">
              <a:lnSpc>
                <a:spcPct val="100000"/>
              </a:lnSpc>
              <a:spcBef>
                <a:spcPts val="1280"/>
              </a:spcBef>
            </a:pPr>
            <a:r>
              <a:rPr sz="1200" dirty="0">
                <a:latin typeface="Kanit-Light"/>
                <a:cs typeface="Kanit-Light"/>
              </a:rPr>
              <a:t>Salame</a:t>
            </a:r>
            <a:r>
              <a:rPr sz="1200" spc="-3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brianzolo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caprino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fattoria</a:t>
            </a:r>
            <a:endParaRPr sz="1200" dirty="0">
              <a:latin typeface="Kanit-Light"/>
              <a:cs typeface="Kanit-Light"/>
            </a:endParaRPr>
          </a:p>
          <a:p>
            <a:pPr marL="240029" marR="232410" algn="ctr">
              <a:lnSpc>
                <a:spcPct val="139300"/>
              </a:lnSpc>
            </a:pPr>
            <a:r>
              <a:rPr sz="1200" dirty="0">
                <a:latin typeface="Kanit-Light"/>
                <a:cs typeface="Kanit-Light"/>
              </a:rPr>
              <a:t>Flan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erbette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dell’orto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con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salsa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Grana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Padano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fritturina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in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spc="-10" dirty="0" err="1">
                <a:latin typeface="Kanit-Light"/>
                <a:cs typeface="Kanit-Light"/>
              </a:rPr>
              <a:t>pastella</a:t>
            </a:r>
            <a:endParaRPr lang="it-IT" sz="1200" spc="-10" dirty="0">
              <a:latin typeface="Kanit-Light"/>
              <a:cs typeface="Kanit-Light"/>
            </a:endParaRPr>
          </a:p>
          <a:p>
            <a:pPr marL="240029" marR="232410" algn="ctr">
              <a:lnSpc>
                <a:spcPct val="139300"/>
              </a:lnSpc>
            </a:pPr>
            <a:endParaRPr lang="it-IT" sz="1200" dirty="0">
              <a:latin typeface="Kanit-Light"/>
              <a:cs typeface="Kanit-Light"/>
            </a:endParaRPr>
          </a:p>
          <a:p>
            <a:pPr marL="240029" marR="232410" algn="ctr">
              <a:lnSpc>
                <a:spcPct val="139300"/>
              </a:lnSpc>
            </a:pPr>
            <a:r>
              <a:rPr sz="1200" dirty="0">
                <a:latin typeface="Kanit-Light"/>
                <a:cs typeface="Kanit-Light"/>
              </a:rPr>
              <a:t>Risotto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mantecato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rosmarino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profumo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limone</a:t>
            </a:r>
            <a:endParaRPr sz="1200" dirty="0">
              <a:latin typeface="Kanit-Light"/>
              <a:cs typeface="Kanit-Light"/>
            </a:endParaRPr>
          </a:p>
          <a:p>
            <a:pPr marL="270510" marR="263525" indent="530225" algn="ctr">
              <a:lnSpc>
                <a:spcPct val="139300"/>
              </a:lnSpc>
            </a:pPr>
            <a:r>
              <a:rPr sz="1200" dirty="0">
                <a:latin typeface="Kanit-Light"/>
                <a:cs typeface="Kanit-Light"/>
              </a:rPr>
              <a:t>(oppure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Risotto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allo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spc="-20" dirty="0">
                <a:latin typeface="Kanit-Light"/>
                <a:cs typeface="Kanit-Light"/>
              </a:rPr>
              <a:t>zafferano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riduzione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vino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rosso) </a:t>
            </a:r>
            <a:endParaRPr lang="it-IT" sz="1200" spc="-10" dirty="0">
              <a:latin typeface="Kanit-Light"/>
              <a:cs typeface="Kanit-Light"/>
            </a:endParaRPr>
          </a:p>
          <a:p>
            <a:pPr marL="270510" marR="263525" indent="530225">
              <a:lnSpc>
                <a:spcPct val="139300"/>
              </a:lnSpc>
            </a:pPr>
            <a:r>
              <a:rPr sz="1200" spc="-10" dirty="0">
                <a:latin typeface="Kanit-Light"/>
                <a:cs typeface="Kanit-Light"/>
              </a:rPr>
              <a:t>Cannelloni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spc="-20" dirty="0">
                <a:latin typeface="Kanit-Light"/>
                <a:cs typeface="Kanit-Light"/>
              </a:rPr>
              <a:t>formaggio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spc="-20" dirty="0">
                <a:latin typeface="Kanit-Light"/>
                <a:cs typeface="Kanit-Light"/>
              </a:rPr>
              <a:t>fresco,</a:t>
            </a:r>
            <a:r>
              <a:rPr sz="1200" spc="-10" dirty="0">
                <a:latin typeface="Kanit-Light"/>
                <a:cs typeface="Kanit-Light"/>
              </a:rPr>
              <a:t> mozzarella,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sugo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pomodoro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10" dirty="0">
                <a:latin typeface="Kanit-Light"/>
                <a:cs typeface="Kanit-Light"/>
              </a:rPr>
              <a:t> basilico</a:t>
            </a:r>
            <a:endParaRPr sz="1200" dirty="0">
              <a:latin typeface="Kanit-Light"/>
              <a:cs typeface="Kanit-Light"/>
            </a:endParaRPr>
          </a:p>
          <a:p>
            <a:pPr marL="2035810" marR="5080" indent="-2023745" algn="ctr">
              <a:lnSpc>
                <a:spcPts val="2130"/>
              </a:lnSpc>
              <a:spcBef>
                <a:spcPts val="60"/>
              </a:spcBef>
            </a:pPr>
            <a:endParaRPr lang="it-IT" sz="1200" dirty="0">
              <a:latin typeface="Kanit-Light"/>
              <a:cs typeface="Kanit-Light"/>
            </a:endParaRPr>
          </a:p>
          <a:p>
            <a:pPr marL="2035810" marR="5080" indent="-2023745" algn="ctr">
              <a:lnSpc>
                <a:spcPts val="2130"/>
              </a:lnSpc>
              <a:spcBef>
                <a:spcPts val="60"/>
              </a:spcBef>
            </a:pPr>
            <a:r>
              <a:rPr sz="1200" dirty="0">
                <a:latin typeface="Kanit-Light"/>
                <a:cs typeface="Kanit-Light"/>
              </a:rPr>
              <a:t>Aletta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0" dirty="0">
                <a:latin typeface="Kanit-Light"/>
                <a:cs typeface="Kanit-Light"/>
              </a:rPr>
              <a:t> vitellone </a:t>
            </a:r>
            <a:r>
              <a:rPr sz="1200" spc="-25" dirty="0">
                <a:latin typeface="Kanit-Light"/>
                <a:cs typeface="Kanit-Light"/>
              </a:rPr>
              <a:t>all’olio,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prezzemolo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profumo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limone </a:t>
            </a:r>
            <a:r>
              <a:rPr sz="1200" dirty="0">
                <a:latin typeface="Kanit-Light"/>
                <a:cs typeface="Kanit-Light"/>
              </a:rPr>
              <a:t>con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spc="-30" dirty="0">
                <a:latin typeface="Kanit-Light"/>
                <a:cs typeface="Kanit-Light"/>
              </a:rPr>
              <a:t>soffice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di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spc="-10" dirty="0" err="1">
                <a:latin typeface="Kanit-Light"/>
                <a:cs typeface="Kanit-Light"/>
              </a:rPr>
              <a:t>patate</a:t>
            </a:r>
            <a:r>
              <a:rPr sz="1200" spc="-10" dirty="0">
                <a:latin typeface="Kanit-Light"/>
                <a:cs typeface="Kanit-Light"/>
              </a:rPr>
              <a:t> </a:t>
            </a:r>
            <a:endParaRPr lang="it-IT" sz="1200" spc="-10" dirty="0">
              <a:latin typeface="Kanit-Light"/>
              <a:cs typeface="Kanit-Light"/>
            </a:endParaRPr>
          </a:p>
          <a:p>
            <a:pPr marL="2035810" marR="5080" indent="-2023745" algn="ctr">
              <a:lnSpc>
                <a:spcPts val="2130"/>
              </a:lnSpc>
              <a:spcBef>
                <a:spcPts val="60"/>
              </a:spcBef>
            </a:pPr>
            <a:endParaRPr lang="it-IT" sz="1200" dirty="0">
              <a:latin typeface="Kanit-Light"/>
              <a:cs typeface="Kanit-Light"/>
            </a:endParaRPr>
          </a:p>
          <a:p>
            <a:pPr marL="2035810" marR="5080" indent="-2023745" algn="ctr">
              <a:lnSpc>
                <a:spcPts val="2130"/>
              </a:lnSpc>
              <a:spcBef>
                <a:spcPts val="60"/>
              </a:spcBef>
            </a:pPr>
            <a:r>
              <a:rPr sz="1200" dirty="0">
                <a:latin typeface="Kanit-Light"/>
                <a:cs typeface="Kanit-Light"/>
              </a:rPr>
              <a:t>Sorbetto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 </a:t>
            </a:r>
            <a:r>
              <a:rPr sz="1200" spc="-10" dirty="0">
                <a:latin typeface="Kanit-Light"/>
                <a:cs typeface="Kanit-Light"/>
              </a:rPr>
              <a:t>limone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00" spc="-35" dirty="0">
                <a:latin typeface="Kanit"/>
                <a:cs typeface="Kanit"/>
              </a:rPr>
              <a:t>TORTA</a:t>
            </a:r>
            <a:r>
              <a:rPr sz="1200" spc="-160" dirty="0">
                <a:latin typeface="Kanit"/>
                <a:cs typeface="Kanit"/>
              </a:rPr>
              <a:t> </a:t>
            </a:r>
            <a:r>
              <a:rPr sz="1200" dirty="0">
                <a:latin typeface="Kanit"/>
                <a:cs typeface="Kanit"/>
              </a:rPr>
              <a:t>DI</a:t>
            </a:r>
            <a:r>
              <a:rPr sz="1200" spc="-145" dirty="0">
                <a:latin typeface="Kanit"/>
                <a:cs typeface="Kanit"/>
              </a:rPr>
              <a:t> </a:t>
            </a:r>
            <a:r>
              <a:rPr sz="1200" spc="-10" dirty="0">
                <a:latin typeface="Kanit"/>
                <a:cs typeface="Kanit"/>
              </a:rPr>
              <a:t>RICORRENZA</a:t>
            </a:r>
            <a:r>
              <a:rPr lang="it-IT" sz="1200" spc="-10" dirty="0">
                <a:latin typeface="Kanit"/>
                <a:cs typeface="Kanit"/>
              </a:rPr>
              <a:t> </a:t>
            </a:r>
            <a:r>
              <a:rPr sz="1200" dirty="0">
                <a:latin typeface="Kanit-Light"/>
                <a:cs typeface="Kanit-Light"/>
              </a:rPr>
              <a:t>da</a:t>
            </a:r>
            <a:r>
              <a:rPr sz="1200" spc="-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scegliere</a:t>
            </a:r>
            <a:r>
              <a:rPr sz="1200" spc="-5" dirty="0">
                <a:latin typeface="Kanit-Light"/>
                <a:cs typeface="Kanit-Light"/>
              </a:rPr>
              <a:t> </a:t>
            </a:r>
            <a:r>
              <a:rPr sz="1200" spc="-20" dirty="0" err="1">
                <a:latin typeface="Kanit-Light"/>
                <a:cs typeface="Kanit-Light"/>
              </a:rPr>
              <a:t>tra</a:t>
            </a:r>
            <a:r>
              <a:rPr sz="1200" spc="-20" dirty="0">
                <a:latin typeface="Kanit-Light"/>
                <a:cs typeface="Kanit-Light"/>
              </a:rPr>
              <a:t>:</a:t>
            </a:r>
            <a:endParaRPr lang="it-IT" sz="1200" spc="-20" dirty="0">
              <a:latin typeface="Kanit-Light"/>
              <a:cs typeface="Kanit-Light"/>
            </a:endParaRPr>
          </a:p>
          <a:p>
            <a:pPr marL="1969135" marR="1961514" algn="ctr">
              <a:lnSpc>
                <a:spcPct val="139300"/>
              </a:lnSpc>
              <a:spcBef>
                <a:spcPts val="495"/>
              </a:spcBef>
            </a:pPr>
            <a:r>
              <a:rPr sz="1200" spc="-20" dirty="0">
                <a:latin typeface="Kanit-Light"/>
                <a:cs typeface="Kanit-Light"/>
              </a:rPr>
              <a:t>Chantilly</a:t>
            </a:r>
            <a:r>
              <a:rPr sz="1200" spc="-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alle</a:t>
            </a:r>
            <a:r>
              <a:rPr sz="1200" spc="-5" dirty="0">
                <a:latin typeface="Kanit-Light"/>
                <a:cs typeface="Kanit-Light"/>
              </a:rPr>
              <a:t> </a:t>
            </a:r>
            <a:r>
              <a:rPr sz="1200" spc="-25" dirty="0" err="1">
                <a:latin typeface="Kanit-Light"/>
                <a:cs typeface="Kanit-Light"/>
              </a:rPr>
              <a:t>fragole</a:t>
            </a:r>
            <a:endParaRPr lang="it-IT" sz="1200" dirty="0">
              <a:latin typeface="Kanit-Light"/>
              <a:cs typeface="Kanit-Light"/>
            </a:endParaRPr>
          </a:p>
          <a:p>
            <a:pPr marL="1266190" marR="1258570" algn="ctr">
              <a:lnSpc>
                <a:spcPct val="139300"/>
              </a:lnSpc>
            </a:pPr>
            <a:r>
              <a:rPr lang="it-IT" sz="1200" spc="-10" dirty="0">
                <a:latin typeface="Kanit-Light"/>
                <a:cs typeface="Kanit-Light"/>
              </a:rPr>
              <a:t>Frolla</a:t>
            </a:r>
            <a:r>
              <a:rPr lang="it-IT" sz="1200" spc="-3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con</a:t>
            </a:r>
            <a:r>
              <a:rPr lang="it-IT" sz="1200" spc="-2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crema</a:t>
            </a:r>
            <a:r>
              <a:rPr lang="it-IT" sz="1200" spc="-20" dirty="0">
                <a:latin typeface="Kanit-Light"/>
                <a:cs typeface="Kanit-Light"/>
              </a:rPr>
              <a:t> </a:t>
            </a:r>
            <a:r>
              <a:rPr lang="it-IT" sz="1200" spc="-10" dirty="0">
                <a:latin typeface="Kanit-Light"/>
                <a:cs typeface="Kanit-Light"/>
              </a:rPr>
              <a:t>pasticcera</a:t>
            </a:r>
            <a:r>
              <a:rPr lang="it-IT" sz="1200" spc="-2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e</a:t>
            </a:r>
            <a:r>
              <a:rPr lang="it-IT" sz="1200" spc="-2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frutta</a:t>
            </a:r>
            <a:r>
              <a:rPr lang="it-IT" sz="1200" spc="-20" dirty="0">
                <a:latin typeface="Kanit-Light"/>
                <a:cs typeface="Kanit-Light"/>
              </a:rPr>
              <a:t> </a:t>
            </a:r>
            <a:r>
              <a:rPr lang="it-IT" sz="1200" spc="-25" dirty="0">
                <a:latin typeface="Kanit-Light"/>
                <a:cs typeface="Kanit-Light"/>
              </a:rPr>
              <a:t>fresca </a:t>
            </a:r>
          </a:p>
          <a:p>
            <a:pPr marL="1266190" marR="1258570" algn="ctr">
              <a:lnSpc>
                <a:spcPct val="139300"/>
              </a:lnSpc>
            </a:pPr>
            <a:r>
              <a:rPr lang="it-IT" sz="1200" spc="-10" dirty="0">
                <a:latin typeface="Kanit-Light"/>
                <a:cs typeface="Kanit-Light"/>
              </a:rPr>
              <a:t>Millefoglie</a:t>
            </a:r>
            <a:r>
              <a:rPr lang="it-IT" sz="1200" spc="-4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croccante</a:t>
            </a:r>
            <a:r>
              <a:rPr lang="it-IT" sz="1200" spc="-25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con</a:t>
            </a:r>
            <a:r>
              <a:rPr lang="it-IT" sz="1200" spc="-30" dirty="0">
                <a:latin typeface="Kanit-Light"/>
                <a:cs typeface="Kanit-Light"/>
              </a:rPr>
              <a:t> </a:t>
            </a:r>
            <a:r>
              <a:rPr lang="it-IT" sz="1200" dirty="0">
                <a:latin typeface="Kanit-Light"/>
                <a:cs typeface="Kanit-Light"/>
              </a:rPr>
              <a:t>crema</a:t>
            </a:r>
            <a:r>
              <a:rPr lang="it-IT" sz="1200" spc="-25" dirty="0">
                <a:latin typeface="Kanit-Light"/>
                <a:cs typeface="Kanit-Light"/>
              </a:rPr>
              <a:t> </a:t>
            </a:r>
            <a:r>
              <a:rPr lang="it-IT" sz="1200" spc="-10" dirty="0">
                <a:latin typeface="Kanit-Light"/>
                <a:cs typeface="Kanit-Light"/>
              </a:rPr>
              <a:t>chantilly</a:t>
            </a:r>
            <a:endParaRPr lang="it-IT" sz="1200" dirty="0">
              <a:latin typeface="Kanit-Light"/>
              <a:cs typeface="Kanit-Light"/>
            </a:endParaRPr>
          </a:p>
          <a:p>
            <a:pPr marL="1266190" marR="1258570" algn="ctr">
              <a:lnSpc>
                <a:spcPct val="139300"/>
              </a:lnSpc>
            </a:pPr>
            <a:r>
              <a:rPr sz="1200" spc="-20" dirty="0">
                <a:latin typeface="Kanit-Light"/>
                <a:cs typeface="Kanit-Light"/>
              </a:rPr>
              <a:t>Torta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1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cioccolato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con</a:t>
            </a:r>
            <a:r>
              <a:rPr sz="1200" spc="-10" dirty="0">
                <a:latin typeface="Kanit-Light"/>
                <a:cs typeface="Kanit-Light"/>
              </a:rPr>
              <a:t> ganache </a:t>
            </a:r>
            <a:r>
              <a:rPr sz="1200" dirty="0">
                <a:latin typeface="Kanit-Light"/>
                <a:cs typeface="Kanit-Light"/>
              </a:rPr>
              <a:t>al</a:t>
            </a:r>
            <a:r>
              <a:rPr sz="1200" spc="-15" dirty="0">
                <a:latin typeface="Kanit-Light"/>
                <a:cs typeface="Kanit-Light"/>
              </a:rPr>
              <a:t> </a:t>
            </a:r>
            <a:r>
              <a:rPr sz="1200" dirty="0" err="1">
                <a:latin typeface="Kanit-Light"/>
                <a:cs typeface="Kanit-Light"/>
              </a:rPr>
              <a:t>cioccolato</a:t>
            </a:r>
            <a:r>
              <a:rPr lang="it-IT" sz="1200" spc="-10" dirty="0">
                <a:latin typeface="Kanit-Light"/>
                <a:cs typeface="Kanit-Light"/>
              </a:rPr>
              <a:t> e </a:t>
            </a:r>
            <a:r>
              <a:rPr sz="1200" spc="-10" dirty="0" err="1">
                <a:latin typeface="Kanit-Light"/>
                <a:cs typeface="Kanit-Light"/>
              </a:rPr>
              <a:t>lamponi</a:t>
            </a:r>
            <a:endParaRPr lang="it-IT" sz="1200" spc="-10" dirty="0">
              <a:latin typeface="Kanit-Light"/>
              <a:cs typeface="Kanit-Light"/>
            </a:endParaRPr>
          </a:p>
          <a:p>
            <a:pPr marL="1266190" marR="1258570" algn="ctr">
              <a:lnSpc>
                <a:spcPct val="139300"/>
              </a:lnSpc>
            </a:pPr>
            <a:endParaRPr sz="165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00" spc="-20" dirty="0">
                <a:latin typeface="Kanit-Light"/>
                <a:cs typeface="Kanit-Light"/>
              </a:rPr>
              <a:t>Caffè</a:t>
            </a:r>
            <a:endParaRPr sz="1200" dirty="0">
              <a:latin typeface="Kanit-Light"/>
              <a:cs typeface="Kanit-Light"/>
            </a:endParaRPr>
          </a:p>
          <a:p>
            <a:pPr marL="1023619" marR="1016000" algn="ctr">
              <a:lnSpc>
                <a:spcPct val="139300"/>
              </a:lnSpc>
              <a:spcBef>
                <a:spcPts val="1135"/>
              </a:spcBef>
            </a:pPr>
            <a:r>
              <a:rPr sz="1200" spc="-10" dirty="0">
                <a:latin typeface="Kanit-Light"/>
                <a:cs typeface="Kanit-Light"/>
              </a:rPr>
              <a:t>Rosso</a:t>
            </a:r>
            <a:r>
              <a:rPr sz="1200" spc="-3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del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Lario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“Ca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del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Mot”</a:t>
            </a:r>
            <a:r>
              <a:rPr sz="1200" spc="-20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Cantine</a:t>
            </a:r>
            <a:r>
              <a:rPr sz="1200" spc="-20" dirty="0">
                <a:latin typeface="Kanit-Light"/>
                <a:cs typeface="Kanit-Light"/>
              </a:rPr>
              <a:t> Angelinetta, </a:t>
            </a:r>
            <a:endParaRPr lang="it-IT" sz="1200" spc="-20" dirty="0">
              <a:latin typeface="Kanit-Light"/>
              <a:cs typeface="Kanit-Light"/>
            </a:endParaRPr>
          </a:p>
          <a:p>
            <a:pPr marL="1023619" marR="1016000" algn="ctr"/>
            <a:r>
              <a:rPr sz="1200" dirty="0">
                <a:latin typeface="Kanit-Light"/>
                <a:cs typeface="Kanit-Light"/>
              </a:rPr>
              <a:t>Bianco</a:t>
            </a:r>
            <a:r>
              <a:rPr sz="1200" spc="-4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Le</a:t>
            </a:r>
            <a:r>
              <a:rPr sz="1200" spc="-4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Calderine</a:t>
            </a:r>
            <a:r>
              <a:rPr sz="1200" spc="-4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Cantine</a:t>
            </a:r>
            <a:r>
              <a:rPr sz="1200" spc="-4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Angelinetta,</a:t>
            </a:r>
            <a:endParaRPr sz="17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00" dirty="0">
                <a:latin typeface="Kanit-Light"/>
                <a:cs typeface="Kanit-Light"/>
              </a:rPr>
              <a:t>Moscato</a:t>
            </a:r>
            <a:r>
              <a:rPr sz="1200" spc="-10" dirty="0">
                <a:latin typeface="Kanit-Light"/>
                <a:cs typeface="Kanit-Light"/>
              </a:rPr>
              <a:t>,</a:t>
            </a:r>
            <a:endParaRPr sz="12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200" spc="-10" dirty="0">
                <a:latin typeface="Kanit-Light"/>
                <a:cs typeface="Kanit-Light"/>
              </a:rPr>
              <a:t>Acqua</a:t>
            </a:r>
            <a:r>
              <a:rPr sz="1200" spc="-40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minerale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naturale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dirty="0">
                <a:latin typeface="Kanit-Light"/>
                <a:cs typeface="Kanit-Light"/>
              </a:rPr>
              <a:t>e</a:t>
            </a:r>
            <a:r>
              <a:rPr sz="1200" spc="-25" dirty="0">
                <a:latin typeface="Kanit-Light"/>
                <a:cs typeface="Kanit-Light"/>
              </a:rPr>
              <a:t> </a:t>
            </a:r>
            <a:r>
              <a:rPr sz="1200" spc="-10" dirty="0">
                <a:latin typeface="Kanit-Light"/>
                <a:cs typeface="Kanit-Light"/>
              </a:rPr>
              <a:t>frizzante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50" spc="-35" dirty="0">
                <a:latin typeface="Kanit"/>
                <a:cs typeface="Kanit"/>
              </a:rPr>
              <a:t>€</a:t>
            </a:r>
            <a:r>
              <a:rPr sz="1250" spc="-165" dirty="0">
                <a:latin typeface="Kanit"/>
                <a:cs typeface="Kanit"/>
              </a:rPr>
              <a:t> </a:t>
            </a:r>
            <a:r>
              <a:rPr lang="it-IT" sz="1250" spc="-45" dirty="0">
                <a:latin typeface="Kanit"/>
                <a:cs typeface="Kanit"/>
              </a:rPr>
              <a:t>70</a:t>
            </a:r>
            <a:r>
              <a:rPr sz="1250" spc="-45" dirty="0">
                <a:latin typeface="Kanit"/>
                <a:cs typeface="Kanit"/>
              </a:rPr>
              <a:t>,00</a:t>
            </a:r>
            <a:r>
              <a:rPr sz="1250" spc="-160" dirty="0">
                <a:latin typeface="Kanit"/>
                <a:cs typeface="Kanit"/>
              </a:rPr>
              <a:t> </a:t>
            </a:r>
            <a:r>
              <a:rPr sz="1250" spc="-50" dirty="0">
                <a:latin typeface="Kanit"/>
                <a:cs typeface="Kanit"/>
              </a:rPr>
              <a:t>a</a:t>
            </a:r>
            <a:r>
              <a:rPr sz="1250" spc="-160" dirty="0">
                <a:latin typeface="Kanit"/>
                <a:cs typeface="Kanit"/>
              </a:rPr>
              <a:t> </a:t>
            </a:r>
            <a:r>
              <a:rPr sz="1250" spc="-10" dirty="0">
                <a:latin typeface="Kanit"/>
                <a:cs typeface="Kanit"/>
              </a:rPr>
              <a:t>persona</a:t>
            </a:r>
            <a:endParaRPr sz="1250" dirty="0">
              <a:latin typeface="Kanit"/>
              <a:cs typeface="Kani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0762" y="7708900"/>
            <a:ext cx="5514975" cy="22467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4E5E33"/>
                </a:solidFill>
                <a:latin typeface="Canela"/>
                <a:cs typeface="Canela"/>
              </a:rPr>
              <a:t>Dettagli</a:t>
            </a:r>
            <a:r>
              <a:rPr sz="1600" spc="-75" dirty="0">
                <a:solidFill>
                  <a:srgbClr val="4E5E33"/>
                </a:solidFill>
                <a:latin typeface="Canela"/>
                <a:cs typeface="Canela"/>
              </a:rPr>
              <a:t> </a:t>
            </a:r>
            <a:r>
              <a:rPr sz="1600" spc="-10" dirty="0">
                <a:solidFill>
                  <a:srgbClr val="4E5E33"/>
                </a:solidFill>
                <a:latin typeface="Canela"/>
                <a:cs typeface="Canela"/>
              </a:rPr>
              <a:t>dell’offerta</a:t>
            </a:r>
            <a:endParaRPr sz="1600" dirty="0">
              <a:latin typeface="Canela"/>
              <a:cs typeface="Canela"/>
            </a:endParaRPr>
          </a:p>
          <a:p>
            <a:pPr marL="12700" marR="5715" algn="just">
              <a:lnSpc>
                <a:spcPct val="100000"/>
              </a:lnSpc>
              <a:spcBef>
                <a:spcPts val="1080"/>
              </a:spcBef>
            </a:pP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costi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indicati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comprendono: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menù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descritto,</a:t>
            </a:r>
            <a:r>
              <a:rPr sz="1100" spc="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apparecchiatura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fine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tovagliato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100" spc="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servizio.</a:t>
            </a:r>
            <a:r>
              <a:rPr sz="1100" spc="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0" dirty="0" err="1">
                <a:solidFill>
                  <a:srgbClr val="4E5E33"/>
                </a:solidFill>
                <a:latin typeface="Kanit-Light"/>
                <a:cs typeface="Kanit-Light"/>
              </a:rPr>
              <a:t>Even</a:t>
            </a:r>
            <a:r>
              <a:rPr sz="1100" dirty="0" err="1">
                <a:solidFill>
                  <a:srgbClr val="4E5E33"/>
                </a:solidFill>
                <a:latin typeface="Kanit-Light"/>
                <a:cs typeface="Kanit-Light"/>
              </a:rPr>
              <a:t>tuali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extra richiesti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dal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cliente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verranno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addebitati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nel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conteggio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finale.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Per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bambini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fino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10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anni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-3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età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è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possibile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concordare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un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MENU’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BAMBINI: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Salame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prosciutto,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Pasta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pomodoro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o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parmi- 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giano,</a:t>
            </a:r>
            <a:r>
              <a:rPr sz="1100" spc="-4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Cotoletta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patate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forno,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Sorbetto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Torta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ricorrenza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-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COSTO: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€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3</a:t>
            </a:r>
            <a:r>
              <a:rPr lang="it-IT" sz="1100" dirty="0">
                <a:solidFill>
                  <a:srgbClr val="4E5E33"/>
                </a:solidFill>
                <a:latin typeface="Kanit-Light"/>
                <a:cs typeface="Kanit-Light"/>
              </a:rPr>
              <a:t>8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,00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cadauno.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Il</a:t>
            </a:r>
            <a:r>
              <a:rPr sz="11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costo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del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menù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verrà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addebitato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per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il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numero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invitati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confermati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entro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le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48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ore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precedenti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l’evento.</a:t>
            </a:r>
            <a:endParaRPr sz="1100" dirty="0">
              <a:latin typeface="Kanit-Light"/>
              <a:cs typeface="Kanit-Light"/>
            </a:endParaRPr>
          </a:p>
          <a:p>
            <a:pPr marL="12700" marR="5080" algn="just">
              <a:lnSpc>
                <a:spcPct val="100000"/>
              </a:lnSpc>
              <a:spcBef>
                <a:spcPts val="1200"/>
              </a:spcBef>
            </a:pP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La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prenotazione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si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ritiene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confermata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seguito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del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versamento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un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acconto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del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30%</a:t>
            </a:r>
            <a:r>
              <a:rPr sz="11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dell’importo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totale</a:t>
            </a:r>
            <a:r>
              <a:rPr sz="1100" spc="3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stimato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per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l’evento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in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base</a:t>
            </a:r>
            <a:r>
              <a:rPr sz="1100" spc="4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menù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scelto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numero</a:t>
            </a:r>
            <a:r>
              <a:rPr sz="1100" spc="4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persone.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20" dirty="0">
                <a:solidFill>
                  <a:srgbClr val="4E5E33"/>
                </a:solidFill>
                <a:latin typeface="Kanit-Light"/>
                <a:cs typeface="Kanit-Light"/>
              </a:rPr>
              <a:t>L’esclusiva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una</a:t>
            </a:r>
            <a:r>
              <a:rPr sz="1100" spc="5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delle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nostre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sale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è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garantita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soltanto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per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gruppi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minimo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20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adulti.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lang="it-IT"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Il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locale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è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disposizione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degli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 ospiti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dalle</a:t>
            </a:r>
            <a:r>
              <a:rPr sz="11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ore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12,30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alle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dirty="0">
                <a:solidFill>
                  <a:srgbClr val="4E5E33"/>
                </a:solidFill>
                <a:latin typeface="Kanit-Light"/>
                <a:cs typeface="Kanit-Light"/>
              </a:rPr>
              <a:t>16,30</a:t>
            </a:r>
            <a:r>
              <a:rPr sz="11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100" spc="-10" dirty="0" err="1">
                <a:solidFill>
                  <a:srgbClr val="4E5E33"/>
                </a:solidFill>
                <a:latin typeface="Kanit-Light"/>
                <a:cs typeface="Kanit-Light"/>
              </a:rPr>
              <a:t>massimo</a:t>
            </a:r>
            <a:r>
              <a:rPr sz="1100" spc="-10" dirty="0">
                <a:solidFill>
                  <a:srgbClr val="4E5E33"/>
                </a:solidFill>
                <a:latin typeface="Kanit-Light"/>
                <a:cs typeface="Kanit-Light"/>
              </a:rPr>
              <a:t>.</a:t>
            </a:r>
            <a:endParaRPr lang="it-IT" sz="1100" spc="-10" dirty="0">
              <a:solidFill>
                <a:srgbClr val="4E5E33"/>
              </a:solidFill>
              <a:latin typeface="Kanit-Light"/>
              <a:cs typeface="Kanit-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234" y="732750"/>
            <a:ext cx="6036310" cy="67601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E5E33"/>
                </a:solidFill>
                <a:latin typeface="Canela"/>
                <a:cs typeface="Canela"/>
              </a:rPr>
              <a:t>Proposta</a:t>
            </a:r>
            <a:r>
              <a:rPr sz="2000" spc="-15" dirty="0">
                <a:solidFill>
                  <a:srgbClr val="4E5E33"/>
                </a:solidFill>
                <a:latin typeface="Canela"/>
                <a:cs typeface="Canela"/>
              </a:rPr>
              <a:t> </a:t>
            </a:r>
            <a:r>
              <a:rPr sz="2000" spc="-50" dirty="0">
                <a:solidFill>
                  <a:srgbClr val="4E5E33"/>
                </a:solidFill>
                <a:latin typeface="Canela"/>
                <a:cs typeface="Canela"/>
              </a:rPr>
              <a:t>2</a:t>
            </a:r>
            <a:endParaRPr sz="2000" dirty="0">
              <a:latin typeface="Canela"/>
              <a:cs typeface="Canela"/>
            </a:endParaRPr>
          </a:p>
          <a:p>
            <a:pPr algn="ctr">
              <a:lnSpc>
                <a:spcPct val="100000"/>
              </a:lnSpc>
              <a:spcBef>
                <a:spcPts val="1280"/>
              </a:spcBef>
            </a:pP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Carpaccio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celtico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caprino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fattoria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verdurine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all’agro</a:t>
            </a:r>
            <a:endParaRPr sz="1200" dirty="0">
              <a:latin typeface="Kanit-Light"/>
              <a:cs typeface="Kanit-Light"/>
            </a:endParaRPr>
          </a:p>
          <a:p>
            <a:pPr marL="610235" marR="602615" algn="ctr">
              <a:lnSpc>
                <a:spcPct val="139300"/>
              </a:lnSpc>
            </a:pP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Flan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 err="1">
                <a:solidFill>
                  <a:srgbClr val="4E5E33"/>
                </a:solidFill>
                <a:latin typeface="Kanit-Light"/>
                <a:cs typeface="Kanit-Light"/>
              </a:rPr>
              <a:t>erbette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dell’orto</a:t>
            </a:r>
            <a:r>
              <a:rPr lang="it-IT" sz="1200" spc="-10" dirty="0">
                <a:solidFill>
                  <a:srgbClr val="4E5E33"/>
                </a:solidFill>
                <a:latin typeface="Kanit-Light"/>
                <a:cs typeface="Kanit-Light"/>
              </a:rPr>
              <a:t>,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salsa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grana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padano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fritturina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in</a:t>
            </a:r>
            <a:r>
              <a:rPr lang="it-IT"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pastella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endParaRPr lang="it-IT" sz="1200" spc="-10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610235" marR="602615" algn="ctr">
              <a:lnSpc>
                <a:spcPct val="139300"/>
              </a:lnSpc>
            </a:pPr>
            <a:endParaRPr lang="it-IT" sz="1200" spc="-10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610235" marR="602615" algn="ctr">
              <a:lnSpc>
                <a:spcPct val="139300"/>
              </a:lnSpc>
            </a:pP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Risotto</a:t>
            </a:r>
            <a:r>
              <a:rPr sz="12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mantecato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allo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zafferano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luganega</a:t>
            </a:r>
            <a:endParaRPr sz="12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(oppure</a:t>
            </a:r>
            <a:r>
              <a:rPr sz="1200" spc="-3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Risotto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mantecato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ai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piselli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basilico)</a:t>
            </a:r>
            <a:endParaRPr sz="1200" dirty="0">
              <a:latin typeface="Kanit-Light"/>
              <a:cs typeface="Kanit-Light"/>
            </a:endParaRPr>
          </a:p>
          <a:p>
            <a:pPr marL="12700" marR="5080" indent="530860" algn="ctr">
              <a:lnSpc>
                <a:spcPct val="139300"/>
              </a:lnSpc>
            </a:pP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Ravioli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fatti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in casa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 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formaggio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fresco,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maggiorana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 e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pomodorini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dell’orto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endParaRPr lang="it-IT" sz="1200" spc="-10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12700" marR="5080" indent="530860" algn="ctr">
              <a:lnSpc>
                <a:spcPct val="139300"/>
              </a:lnSpc>
            </a:pPr>
            <a:endParaRPr lang="it-IT" sz="1200" spc="-10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12700" marR="5080" indent="530860" algn="ctr">
              <a:lnSpc>
                <a:spcPct val="139300"/>
              </a:lnSpc>
            </a:pP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Involtini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vitello,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prosciutto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mozzarella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endParaRPr lang="it-IT" sz="1200" spc="-15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12700" marR="5080" indent="530860" algn="ctr">
              <a:lnSpc>
                <a:spcPct val="139300"/>
              </a:lnSpc>
            </a:pPr>
            <a:r>
              <a:rPr sz="1200" dirty="0" err="1">
                <a:solidFill>
                  <a:srgbClr val="4E5E33"/>
                </a:solidFill>
                <a:latin typeface="Kanit-Light"/>
                <a:cs typeface="Kanit-Light"/>
              </a:rPr>
              <a:t>su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vellutata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di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 err="1">
                <a:solidFill>
                  <a:srgbClr val="4E5E33"/>
                </a:solidFill>
                <a:latin typeface="Kanit-Light"/>
                <a:cs typeface="Kanit-Light"/>
              </a:rPr>
              <a:t>patate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prezzemolo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limone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Sorbetto</a:t>
            </a:r>
            <a:r>
              <a:rPr sz="12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alla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frutta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spc="-35" dirty="0">
                <a:solidFill>
                  <a:srgbClr val="4E5E33"/>
                </a:solidFill>
                <a:latin typeface="Kanit"/>
                <a:cs typeface="Kanit"/>
              </a:rPr>
              <a:t>TORTA</a:t>
            </a:r>
            <a:r>
              <a:rPr sz="1200" spc="-160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sz="1200" dirty="0">
                <a:solidFill>
                  <a:srgbClr val="4E5E33"/>
                </a:solidFill>
                <a:latin typeface="Kanit"/>
                <a:cs typeface="Kanit"/>
              </a:rPr>
              <a:t>DI</a:t>
            </a:r>
            <a:r>
              <a:rPr sz="1200" spc="-145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"/>
                <a:cs typeface="Kanit"/>
              </a:rPr>
              <a:t>RICORRENZA</a:t>
            </a:r>
            <a:r>
              <a:rPr lang="it-IT" sz="1200" spc="-10" dirty="0">
                <a:latin typeface="Kanit"/>
                <a:cs typeface="Kani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da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scegliere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20" dirty="0" err="1">
                <a:solidFill>
                  <a:srgbClr val="4E5E33"/>
                </a:solidFill>
                <a:latin typeface="Kanit-Light"/>
                <a:cs typeface="Kanit-Light"/>
              </a:rPr>
              <a:t>tra</a:t>
            </a:r>
            <a:r>
              <a:rPr lang="it-IT" sz="1200" spc="-20" dirty="0">
                <a:solidFill>
                  <a:srgbClr val="4E5E33"/>
                </a:solidFill>
                <a:latin typeface="Kanit-Light"/>
                <a:cs typeface="Kanit-Light"/>
              </a:rPr>
              <a:t>: 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Chantilly</a:t>
            </a:r>
            <a:r>
              <a:rPr sz="1200" spc="-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alle</a:t>
            </a:r>
            <a:r>
              <a:rPr lang="it-IT" sz="120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25" dirty="0" err="1">
                <a:solidFill>
                  <a:srgbClr val="4E5E33"/>
                </a:solidFill>
                <a:latin typeface="Kanit-Light"/>
                <a:cs typeface="Kanit-Light"/>
              </a:rPr>
              <a:t>fragole</a:t>
            </a:r>
            <a:endParaRPr sz="1200" dirty="0">
              <a:latin typeface="Kanit-Light"/>
              <a:cs typeface="Kanit-Light"/>
            </a:endParaRPr>
          </a:p>
          <a:p>
            <a:pPr marL="1628139" marR="1620520" algn="ctr">
              <a:lnSpc>
                <a:spcPct val="139300"/>
              </a:lnSpc>
            </a:pP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Frolla</a:t>
            </a:r>
            <a:r>
              <a:rPr sz="12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crema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pasticcera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 err="1">
                <a:solidFill>
                  <a:srgbClr val="4E5E33"/>
                </a:solidFill>
                <a:latin typeface="Kanit-Light"/>
                <a:cs typeface="Kanit-Light"/>
              </a:rPr>
              <a:t>frutta</a:t>
            </a:r>
            <a:r>
              <a:rPr sz="1200" spc="-25" dirty="0" err="1">
                <a:solidFill>
                  <a:srgbClr val="4E5E33"/>
                </a:solidFill>
                <a:latin typeface="Kanit-Light"/>
                <a:cs typeface="Kanit-Light"/>
              </a:rPr>
              <a:t>fresca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endParaRPr lang="it-IT" sz="1200" spc="-25" dirty="0">
              <a:solidFill>
                <a:srgbClr val="4E5E33"/>
              </a:solidFill>
              <a:latin typeface="Kanit-Light"/>
              <a:cs typeface="Kanit-Light"/>
            </a:endParaRPr>
          </a:p>
          <a:p>
            <a:pPr marL="1628139" marR="1620520" algn="ctr">
              <a:lnSpc>
                <a:spcPct val="139300"/>
              </a:lnSpc>
            </a:pP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Millefoglie</a:t>
            </a:r>
            <a:r>
              <a:rPr sz="1200" spc="-4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 err="1">
                <a:solidFill>
                  <a:srgbClr val="4E5E33"/>
                </a:solidFill>
                <a:latin typeface="Kanit-Light"/>
                <a:cs typeface="Kanit-Light"/>
              </a:rPr>
              <a:t>croccante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lang="it-IT" sz="1200" spc="-3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crem</a:t>
            </a:r>
            <a:r>
              <a:rPr lang="it-IT" sz="1200" dirty="0">
                <a:solidFill>
                  <a:srgbClr val="4E5E33"/>
                </a:solidFill>
                <a:latin typeface="Kanit-Light"/>
                <a:cs typeface="Kanit-Light"/>
              </a:rPr>
              <a:t>a </a:t>
            </a:r>
            <a:r>
              <a:rPr sz="1200" spc="-10" dirty="0" err="1">
                <a:solidFill>
                  <a:srgbClr val="4E5E33"/>
                </a:solidFill>
                <a:latin typeface="Kanit-Light"/>
                <a:cs typeface="Kanit-Light"/>
              </a:rPr>
              <a:t>chantilly</a:t>
            </a:r>
            <a:endParaRPr sz="12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sz="1200" spc="-20" dirty="0">
                <a:solidFill>
                  <a:srgbClr val="4E5E33"/>
                </a:solidFill>
                <a:latin typeface="Kanit-Light"/>
                <a:cs typeface="Kanit-Light"/>
              </a:rPr>
              <a:t>Torta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morbida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cioccolato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con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ganache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al</a:t>
            </a:r>
            <a:r>
              <a:rPr sz="1200" spc="-1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cioccolato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 lamponi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Caffè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it-IT" sz="1200" spc="-10" dirty="0">
                <a:solidFill>
                  <a:srgbClr val="4E5E33"/>
                </a:solidFill>
                <a:latin typeface="Kanit-Light"/>
                <a:cs typeface="Kanit-Light"/>
              </a:rPr>
              <a:t>Brigante Rosso 2022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,</a:t>
            </a:r>
            <a:r>
              <a:rPr lang="it-IT" sz="1200" spc="-10" dirty="0">
                <a:solidFill>
                  <a:srgbClr val="4E5E33"/>
                </a:solidFill>
                <a:latin typeface="Kanit-Light"/>
                <a:cs typeface="Kanit-Light"/>
              </a:rPr>
              <a:t> IGT Terre Lariane Azienda agricola La Costa</a:t>
            </a:r>
            <a:endParaRPr sz="12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Verdese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La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moglie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del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Re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Cantine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Angelinetta,</a:t>
            </a:r>
            <a:endParaRPr sz="17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200">
                <a:solidFill>
                  <a:srgbClr val="4E5E33"/>
                </a:solidFill>
                <a:latin typeface="Kanit-Light"/>
                <a:cs typeface="Kanit-Light"/>
              </a:rPr>
              <a:t>Moscato</a:t>
            </a:r>
            <a:r>
              <a:rPr sz="1200" spc="-4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endParaRPr sz="120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Acqua</a:t>
            </a:r>
            <a:r>
              <a:rPr sz="1200" spc="-40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minerale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naturale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dirty="0">
                <a:solidFill>
                  <a:srgbClr val="4E5E33"/>
                </a:solidFill>
                <a:latin typeface="Kanit-Light"/>
                <a:cs typeface="Kanit-Light"/>
              </a:rPr>
              <a:t>e</a:t>
            </a:r>
            <a:r>
              <a:rPr sz="1200" spc="-25" dirty="0">
                <a:solidFill>
                  <a:srgbClr val="4E5E33"/>
                </a:solidFill>
                <a:latin typeface="Kanit-Light"/>
                <a:cs typeface="Kanit-Light"/>
              </a:rPr>
              <a:t> </a:t>
            </a:r>
            <a:r>
              <a:rPr sz="1200" spc="-10" dirty="0">
                <a:solidFill>
                  <a:srgbClr val="4E5E33"/>
                </a:solidFill>
                <a:latin typeface="Kanit-Light"/>
                <a:cs typeface="Kanit-Light"/>
              </a:rPr>
              <a:t>frizzante</a:t>
            </a:r>
            <a:endParaRPr sz="1200" dirty="0">
              <a:latin typeface="Kanit-Light"/>
              <a:cs typeface="Kanit-Ligh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150" dirty="0">
              <a:latin typeface="Kanit-Light"/>
              <a:cs typeface="Kanit-Light"/>
            </a:endParaRPr>
          </a:p>
          <a:p>
            <a:pPr algn="ctr">
              <a:lnSpc>
                <a:spcPct val="100000"/>
              </a:lnSpc>
            </a:pPr>
            <a:r>
              <a:rPr sz="1250" spc="-35" dirty="0">
                <a:solidFill>
                  <a:srgbClr val="4E5E33"/>
                </a:solidFill>
                <a:latin typeface="Kanit"/>
                <a:cs typeface="Kanit"/>
              </a:rPr>
              <a:t>€</a:t>
            </a:r>
            <a:r>
              <a:rPr sz="1250" spc="-170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lang="it-IT" sz="1250" spc="-170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lang="it-IT" sz="1250" spc="-40" dirty="0">
                <a:solidFill>
                  <a:srgbClr val="4E5E33"/>
                </a:solidFill>
                <a:latin typeface="Kanit"/>
                <a:cs typeface="Kanit"/>
              </a:rPr>
              <a:t>80</a:t>
            </a:r>
            <a:r>
              <a:rPr sz="1250" spc="-40" dirty="0">
                <a:solidFill>
                  <a:srgbClr val="4E5E33"/>
                </a:solidFill>
                <a:latin typeface="Kanit"/>
                <a:cs typeface="Kanit"/>
              </a:rPr>
              <a:t>,00</a:t>
            </a:r>
            <a:r>
              <a:rPr sz="1250" spc="-155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sz="1250" spc="-50" dirty="0">
                <a:solidFill>
                  <a:srgbClr val="4E5E33"/>
                </a:solidFill>
                <a:latin typeface="Kanit"/>
                <a:cs typeface="Kanit"/>
              </a:rPr>
              <a:t>a</a:t>
            </a:r>
            <a:r>
              <a:rPr sz="1250" spc="-155" dirty="0">
                <a:solidFill>
                  <a:srgbClr val="4E5E33"/>
                </a:solidFill>
                <a:latin typeface="Kanit"/>
                <a:cs typeface="Kanit"/>
              </a:rPr>
              <a:t> </a:t>
            </a:r>
            <a:r>
              <a:rPr sz="1250" spc="-10" dirty="0">
                <a:solidFill>
                  <a:srgbClr val="4E5E33"/>
                </a:solidFill>
                <a:latin typeface="Kanit"/>
                <a:cs typeface="Kanit"/>
              </a:rPr>
              <a:t>persona</a:t>
            </a:r>
            <a:endParaRPr sz="1250" dirty="0">
              <a:latin typeface="Kanit"/>
              <a:cs typeface="Kani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422</Words>
  <Application>Microsoft Office PowerPoint</Application>
  <PresentationFormat>Personalizzato</PresentationFormat>
  <Paragraphs>56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Canela</vt:lpstr>
      <vt:lpstr>Kanit</vt:lpstr>
      <vt:lpstr>Kanit-Light</vt:lpstr>
      <vt:lpstr>Office Theme</vt:lpstr>
      <vt:lpstr>MENÙ CERIMONIE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MENÙ CERIMONIE</dc:title>
  <cp:lastModifiedBy>Giovanna Passeri - Agriturismo</cp:lastModifiedBy>
  <cp:revision>5</cp:revision>
  <dcterms:created xsi:type="dcterms:W3CDTF">2023-02-01T08:04:13Z</dcterms:created>
  <dcterms:modified xsi:type="dcterms:W3CDTF">2024-10-06T13:51:29Z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2023-02-01T00:00:00Z</vt:filetime>
  </property>
  <property fmtid="{D5CDD505-2E9C-101B-9397-08002B2CF9AE}" pid="5" name="Producer">
    <vt:lpwstr>Adobe PDF Library 17.0</vt:lpwstr>
  </property>
</Properties>
</file>